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0" r:id="rId4"/>
    <p:sldId id="261" r:id="rId5"/>
    <p:sldId id="269" r:id="rId6"/>
    <p:sldId id="262" r:id="rId7"/>
    <p:sldId id="271" r:id="rId8"/>
    <p:sldId id="273" r:id="rId9"/>
    <p:sldId id="259" r:id="rId10"/>
    <p:sldId id="274" r:id="rId11"/>
    <p:sldId id="264" r:id="rId12"/>
    <p:sldId id="276" r:id="rId13"/>
    <p:sldId id="266" r:id="rId14"/>
    <p:sldId id="267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89" autoAdjust="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Práce s MQTT</a:t>
          </a:r>
          <a:endParaRPr lang="en-US" sz="3400" dirty="0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Práce v programovacím jazyku Pythonu</a:t>
          </a:r>
          <a:endParaRPr lang="en-US" sz="3400" dirty="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Práce s prostorem</a:t>
          </a:r>
          <a:endParaRPr lang="en-US" sz="3400" dirty="0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986E6B1-C35B-4E11-BFA4-15D30C6CFEDB}">
      <dgm:prSet custT="1"/>
      <dgm:spPr/>
      <dgm:t>
        <a:bodyPr/>
        <a:lstStyle/>
        <a:p>
          <a:r>
            <a:rPr lang="cs-CZ" sz="3400" dirty="0"/>
            <a:t>Práce s 3D tiskárnou</a:t>
          </a:r>
          <a:endParaRPr lang="en-US" sz="3400" dirty="0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82F12B2D-6C4C-408E-B958-F717A03C26D8}" type="pres">
      <dgm:prSet presAssocID="{5986E6B1-C35B-4E11-BFA4-15D30C6CFE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3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9120EFB6-6076-4394-8F05-ABD825467542}" type="presParOf" srcId="{DC1D34D6-273A-4A26-8263-3C4ED1C7070E}" destId="{82F12B2D-6C4C-408E-B958-F717A03C2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 dirty="0"/>
            <a:t>Dosah senzoru: </a:t>
          </a:r>
          <a:r>
            <a:rPr lang="cs-CZ" b="0" i="0" dirty="0"/>
            <a:t>400cm</a:t>
          </a:r>
          <a:endParaRPr lang="en-US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Rozlišení: 10cm</a:t>
          </a:r>
          <a:endParaRPr lang="en-US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5AA34B3-1A20-49D3-A55D-651938D91D04}">
      <dgm:prSet/>
      <dgm:spPr/>
      <dgm:t>
        <a:bodyPr/>
        <a:lstStyle/>
        <a:p>
          <a:r>
            <a:rPr lang="cs-CZ" dirty="0"/>
            <a:t>Dosah mapy: 160cm do všech směrů (320x320cm)</a:t>
          </a:r>
          <a:endParaRPr lang="en-US" dirty="0"/>
        </a:p>
      </dgm:t>
    </dgm:pt>
    <dgm:pt modelId="{64A1D4A6-6CD6-4579-BAC8-68A2A4AB2676}" type="parTrans" cxnId="{952A834C-C68F-4A70-87E7-B50144A5C17B}">
      <dgm:prSet/>
      <dgm:spPr/>
      <dgm:t>
        <a:bodyPr/>
        <a:lstStyle/>
        <a:p>
          <a:endParaRPr lang="cs-CZ"/>
        </a:p>
      </dgm:t>
    </dgm:pt>
    <dgm:pt modelId="{482DA211-E990-449C-A9D7-CB36EE015EFB}" type="sibTrans" cxnId="{952A834C-C68F-4A70-87E7-B50144A5C17B}">
      <dgm:prSet/>
      <dgm:spPr/>
      <dgm:t>
        <a:bodyPr/>
        <a:lstStyle/>
        <a:p>
          <a:endParaRPr lang="cs-CZ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BBE174A8-043A-499D-ACAC-169B9F3FDC4A}" type="pres">
      <dgm:prSet presAssocID="{C5AA34B3-1A20-49D3-A55D-651938D91D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E4F411-C336-41CD-A998-1E379AFB1452}" type="pres">
      <dgm:prSet presAssocID="{482DA211-E990-449C-A9D7-CB36EE015EFB}" presName="spacer" presStyleCnt="0"/>
      <dgm:spPr/>
    </dgm:pt>
    <dgm:pt modelId="{0E578A40-E634-417F-A5DC-012320E8A816}" type="pres">
      <dgm:prSet presAssocID="{08F46DE2-E4F9-47BB-AB25-BCCF91074E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4A9A8810-8F55-4D39-B08E-8AEBE203BCF0}" type="presOf" srcId="{C5AA34B3-1A20-49D3-A55D-651938D91D04}" destId="{BBE174A8-043A-499D-ACAC-169B9F3FDC4A}" srcOrd="0" destOrd="0" presId="urn:microsoft.com/office/officeart/2005/8/layout/vList2"/>
    <dgm:cxn modelId="{2ABB6D2C-D792-44EF-ADA8-F37908B4EBBF}" srcId="{D2D9314B-FDB1-4702-A62A-BF27AFAA5508}" destId="{08F46DE2-E4F9-47BB-AB25-BCCF91074E7C}" srcOrd="2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52A834C-C68F-4A70-87E7-B50144A5C17B}" srcId="{D2D9314B-FDB1-4702-A62A-BF27AFAA5508}" destId="{C5AA34B3-1A20-49D3-A55D-651938D91D04}" srcOrd="1" destOrd="0" parTransId="{64A1D4A6-6CD6-4579-BAC8-68A2A4AB2676}" sibTransId="{482DA211-E990-449C-A9D7-CB36EE015EFB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29D629E-7182-4077-93D3-175A3C6A512E}" type="presParOf" srcId="{DC1D34D6-273A-4A26-8263-3C4ED1C7070E}" destId="{BBE174A8-043A-499D-ACAC-169B9F3FDC4A}" srcOrd="2" destOrd="0" presId="urn:microsoft.com/office/officeart/2005/8/layout/vList2"/>
    <dgm:cxn modelId="{AF12534A-C629-42B0-8832-B2B13FBD00D7}" type="presParOf" srcId="{DC1D34D6-273A-4A26-8263-3C4ED1C7070E}" destId="{5AE4F411-C336-41CD-A998-1E379AFB1452}" srcOrd="3" destOrd="0" presId="urn:microsoft.com/office/officeart/2005/8/layout/vList2"/>
    <dgm:cxn modelId="{383E84A2-350D-49E8-A02C-729C98347B2A}" type="presParOf" srcId="{DC1D34D6-273A-4A26-8263-3C4ED1C7070E}" destId="{0E578A40-E634-417F-A5DC-012320E8A8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Nejbližší volná souřadnice s 0</a:t>
          </a:r>
          <a:endParaRPr lang="en-US" sz="3400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Náhodný výběr</a:t>
          </a:r>
          <a:endParaRPr lang="en-US" sz="3400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Pojištění proti kroku zpět</a:t>
          </a:r>
          <a:endParaRPr lang="en-US" sz="3400" dirty="0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41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MQTT</a:t>
          </a:r>
          <a:endParaRPr lang="en-US" sz="3400" kern="1200" dirty="0"/>
        </a:p>
      </dsp:txBody>
      <dsp:txXfrm>
        <a:off x="47519" y="51668"/>
        <a:ext cx="10420562" cy="878402"/>
      </dsp:txXfrm>
    </dsp:sp>
    <dsp:sp modelId="{0E578A40-E634-417F-A5DC-012320E8A816}">
      <dsp:nvSpPr>
        <dsp:cNvPr id="0" name=""/>
        <dsp:cNvSpPr/>
      </dsp:nvSpPr>
      <dsp:spPr>
        <a:xfrm>
          <a:off x="0" y="11273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v programovacím jazyku Pythonu</a:t>
          </a:r>
          <a:endParaRPr lang="en-US" sz="3400" kern="1200" dirty="0"/>
        </a:p>
      </dsp:txBody>
      <dsp:txXfrm>
        <a:off x="47519" y="1174868"/>
        <a:ext cx="10420562" cy="878402"/>
      </dsp:txXfrm>
    </dsp:sp>
    <dsp:sp modelId="{C1A20EA9-DD50-4C86-9818-15CE2BFEC32E}">
      <dsp:nvSpPr>
        <dsp:cNvPr id="0" name=""/>
        <dsp:cNvSpPr/>
      </dsp:nvSpPr>
      <dsp:spPr>
        <a:xfrm>
          <a:off x="0" y="22505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prostorem</a:t>
          </a:r>
          <a:endParaRPr lang="en-US" sz="3400" kern="1200" dirty="0"/>
        </a:p>
      </dsp:txBody>
      <dsp:txXfrm>
        <a:off x="47519" y="2298068"/>
        <a:ext cx="10420562" cy="878402"/>
      </dsp:txXfrm>
    </dsp:sp>
    <dsp:sp modelId="{82F12B2D-6C4C-408E-B958-F717A03C26D8}">
      <dsp:nvSpPr>
        <dsp:cNvPr id="0" name=""/>
        <dsp:cNvSpPr/>
      </dsp:nvSpPr>
      <dsp:spPr>
        <a:xfrm>
          <a:off x="0" y="33737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3D tiskárnou</a:t>
          </a:r>
          <a:endParaRPr lang="en-US" sz="3400" kern="1200" dirty="0"/>
        </a:p>
      </dsp:txBody>
      <dsp:txXfrm>
        <a:off x="47519" y="3421268"/>
        <a:ext cx="10420562" cy="878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7452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dirty="0"/>
            <a:t>Dosah senzoru: </a:t>
          </a:r>
          <a:r>
            <a:rPr lang="cs-CZ" sz="3600" b="0" i="0" kern="1200" dirty="0"/>
            <a:t>400cm</a:t>
          </a:r>
          <a:endParaRPr lang="en-US" sz="3600" kern="1200" dirty="0"/>
        </a:p>
      </dsp:txBody>
      <dsp:txXfrm>
        <a:off x="43179" y="788388"/>
        <a:ext cx="10429242" cy="798162"/>
      </dsp:txXfrm>
    </dsp:sp>
    <dsp:sp modelId="{BBE174A8-043A-499D-ACAC-169B9F3FDC4A}">
      <dsp:nvSpPr>
        <dsp:cNvPr id="0" name=""/>
        <dsp:cNvSpPr/>
      </dsp:nvSpPr>
      <dsp:spPr>
        <a:xfrm>
          <a:off x="0" y="17334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dirty="0"/>
            <a:t>Dosah mapy: 160cm do všech směrů (320x320cm)</a:t>
          </a:r>
          <a:endParaRPr lang="en-US" sz="3600" kern="1200" dirty="0"/>
        </a:p>
      </dsp:txBody>
      <dsp:txXfrm>
        <a:off x="43179" y="1776588"/>
        <a:ext cx="10429242" cy="798162"/>
      </dsp:txXfrm>
    </dsp:sp>
    <dsp:sp modelId="{0E578A40-E634-417F-A5DC-012320E8A816}">
      <dsp:nvSpPr>
        <dsp:cNvPr id="0" name=""/>
        <dsp:cNvSpPr/>
      </dsp:nvSpPr>
      <dsp:spPr>
        <a:xfrm>
          <a:off x="0" y="27216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dirty="0"/>
            <a:t>Rozlišení: 10cm</a:t>
          </a:r>
          <a:endParaRPr lang="en-US" sz="3600" kern="1200" dirty="0"/>
        </a:p>
      </dsp:txBody>
      <dsp:txXfrm>
        <a:off x="43179" y="2764788"/>
        <a:ext cx="10429242" cy="798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Nejbližší volná souřadnice s 0</a:t>
          </a:r>
          <a:endParaRPr lang="en-US" sz="3400" kern="1200" dirty="0"/>
        </a:p>
      </dsp:txBody>
      <dsp:txXfrm>
        <a:off x="59399" y="222667"/>
        <a:ext cx="10396802" cy="1098002"/>
      </dsp:txXfrm>
    </dsp:sp>
    <dsp:sp modelId="{0E578A40-E634-417F-A5DC-012320E8A816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Náhodný výběr</a:t>
          </a:r>
          <a:endParaRPr lang="en-US" sz="3400" kern="1200" dirty="0"/>
        </a:p>
      </dsp:txBody>
      <dsp:txXfrm>
        <a:off x="59399" y="1626668"/>
        <a:ext cx="10396802" cy="1098002"/>
      </dsp:txXfrm>
    </dsp:sp>
    <dsp:sp modelId="{C1A20EA9-DD50-4C86-9818-15CE2BFEC32E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Pojištění proti kroku zpět</a:t>
          </a:r>
          <a:endParaRPr lang="en-US" sz="3400" kern="1200" dirty="0"/>
        </a:p>
      </dsp:txBody>
      <dsp:txXfrm>
        <a:off x="59399" y="3030668"/>
        <a:ext cx="103968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maturitní práci: Sonar Car</a:t>
            </a:r>
          </a:p>
          <a:p>
            <a:r>
              <a:rPr lang="cs-CZ" dirty="0"/>
              <a:t>Se spolužákem Tomášem jsme chtěli vytvořit auto, které by jezdilo autonomně po místnosti a vytvářelo její mapu, kterou bude možné potom, zobrazit</a:t>
            </a:r>
          </a:p>
          <a:p>
            <a:r>
              <a:rPr lang="cs-CZ" dirty="0"/>
              <a:t>Mým úkolem bylo vytvořit sonar a vytvořit algoritmus, který rozhoduje o cestě autíčka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426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mechanismu pro otáčení sonaru bych implementoval ložisko.</a:t>
            </a:r>
          </a:p>
          <a:p>
            <a:r>
              <a:rPr lang="cs-CZ" dirty="0"/>
              <a:t>Předělat napájení.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018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první verzi SW se sonar otáčel pouze po 90°, protože jsem se s tím teprve učil a přicházel na tu logiku toho programu, ale i tak se mi povedlo vytvořit první mapu. Takže jsem ještě musel vytvořit skript pomocí kterého se mapa vykreslila. Ten jsem později implementoval do panelu. </a:t>
            </a:r>
          </a:p>
          <a:p>
            <a:r>
              <a:rPr lang="cs-CZ" dirty="0"/>
              <a:t>Dále bylo nutné SW upravit tak, aby zaznamenával pravděpodobnost překážky v daném místě, tedy zvyšoval hodnotu na dané souřadnici, kvůli možnému „šumu“ a zjemnit rotaci sonaru z 90° na pouhých 5°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05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další verzi sonaru se mi podařilo SW zdokonalit a sonar se otáčel po 5°, vytvářel mapu, kde bylo jasně vidět pravděpodobnost překážky. Dále jsem sonar připojil k wifi a mapu posílal pomocí MQTT.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004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Dále jsem vytvořil panel pro jednoduché manuální ovládání autíčka. Panel je pojištěn proti přehlcování autíčka. </a:t>
            </a:r>
          </a:p>
          <a:p>
            <a:r>
              <a:rPr lang="cs-CZ" dirty="0"/>
              <a:t>Dále jak jsem již říkal je možné si nechat vykreslit mapu.</a:t>
            </a:r>
          </a:p>
          <a:p>
            <a:r>
              <a:rPr lang="cs-CZ" dirty="0"/>
              <a:t>Panel také obsahuje log MQTT zpráv.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Vykreslování mapy lze provést buď manuálně, nebo se mapa vykresluje automaticky. Program rozpozná MQTT zprávu obsahující mapu a automaticky ji vykreslí.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P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očítačová sběrnice sloužící pro přenos dat mezi zařízeními. Nejlépe funguje na krátkou vzdálenost. Proto je pro tento projekt ideální, jelikož propojujeme 2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Raspberry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Pica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.</a:t>
            </a: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Vznikl problém kdy se sonar nejspíš kvůli nedostatečnému napájení zasekne a přestane mapovat.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89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5351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5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 pokračovat?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0"/>
            <a:ext cx="3291839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Ložisko pro otáčení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Vylepšit mapovací software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Lepší napájení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F552F9-9F97-B20F-1F4B-42DCDA37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" y="2021710"/>
            <a:ext cx="3205354" cy="32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D4D4C-D94C-7807-BFE2-CA81374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065" y="2218308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Šipka: doprava 3">
            <a:extLst>
              <a:ext uri="{FF2B5EF4-FFF2-40B4-BE49-F238E27FC236}">
                <a16:creationId xmlns:a16="http://schemas.microsoft.com/office/drawing/2014/main" id="{25F7974D-FE68-DC3A-FF67-5177B91EA0C8}"/>
              </a:ext>
            </a:extLst>
          </p:cNvPr>
          <p:cNvSpPr/>
          <p:nvPr/>
        </p:nvSpPr>
        <p:spPr>
          <a:xfrm>
            <a:off x="3438525" y="3295775"/>
            <a:ext cx="4690331" cy="6572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086074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98494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Jaké jsou možnosti vašeho mapování (dosah, rozlišení, předpoklady)?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D3DDB9F3-4828-17D3-3253-BCDFE6CC8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1148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2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Vás vedlo k výběru ultrazvuku? Proč ne laser?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Sonar -&gt; ultrazvuk</a:t>
            </a:r>
          </a:p>
        </p:txBody>
      </p:sp>
      <p:graphicFrame>
        <p:nvGraphicFramePr>
          <p:cNvPr id="20" name="Zástupný obsah 19">
            <a:extLst>
              <a:ext uri="{FF2B5EF4-FFF2-40B4-BE49-F238E27FC236}">
                <a16:creationId xmlns:a16="http://schemas.microsoft.com/office/drawing/2014/main" id="{A2ACE858-DDB6-B4C9-CEAC-16FF62C16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680385"/>
              </p:ext>
            </p:extLst>
          </p:nvPr>
        </p:nvGraphicFramePr>
        <p:xfrm>
          <a:off x="7086599" y="1657348"/>
          <a:ext cx="4303421" cy="5000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954">
                  <a:extLst>
                    <a:ext uri="{9D8B030D-6E8A-4147-A177-3AD203B41FA5}">
                      <a16:colId xmlns:a16="http://schemas.microsoft.com/office/drawing/2014/main" val="1183388494"/>
                    </a:ext>
                  </a:extLst>
                </a:gridCol>
                <a:gridCol w="1329629">
                  <a:extLst>
                    <a:ext uri="{9D8B030D-6E8A-4147-A177-3AD203B41FA5}">
                      <a16:colId xmlns:a16="http://schemas.microsoft.com/office/drawing/2014/main" val="2061996"/>
                    </a:ext>
                  </a:extLst>
                </a:gridCol>
                <a:gridCol w="1772838">
                  <a:extLst>
                    <a:ext uri="{9D8B030D-6E8A-4147-A177-3AD203B41FA5}">
                      <a16:colId xmlns:a16="http://schemas.microsoft.com/office/drawing/2014/main" val="1874813505"/>
                    </a:ext>
                  </a:extLst>
                </a:gridCol>
              </a:tblGrid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Vlastnost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HC-SR04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VL53L0X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4129494705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 měření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2 cm až 400 cm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Až 2 metry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724130781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Přesnost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Rozsahnutá, obvykle ± 3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Přibližně 1-2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03266221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Reakční doba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Pár desítek ms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l-PL" sz="1300" u="none" strike="noStrike">
                          <a:effectLst/>
                        </a:rPr>
                        <a:t>Velmi rychlá, obvykle pod 30 ms</a:t>
                      </a:r>
                      <a:endParaRPr lang="pl-PL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400852486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Ovládání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Digitální signál Trigger/Echo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I2C rozhraní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171807906"/>
                  </a:ext>
                </a:extLst>
              </a:tr>
              <a:tr h="1313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Citlivost na prostředí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Může být ovlivněn např. povrchem cíle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Méně citlivý na prostředí, ale vyžaduje přímou viditelnost k cíli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702263595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Náklady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Levnější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Středně cenově dostupný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657429160"/>
                  </a:ext>
                </a:extLst>
              </a:tr>
            </a:tbl>
          </a:graphicData>
        </a:graphic>
      </p:graphicFrame>
      <p:pic>
        <p:nvPicPr>
          <p:cNvPr id="2050" name="Picture 2" descr="Laserový senzor vzdálenosti GY-VL53L0X I2C">
            <a:extLst>
              <a:ext uri="{FF2B5EF4-FFF2-40B4-BE49-F238E27FC236}">
                <a16:creationId xmlns:a16="http://schemas.microsoft.com/office/drawing/2014/main" id="{8F70D251-45BD-401A-90D6-3713D6A4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8" y="1603915"/>
            <a:ext cx="3668775" cy="27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C-SR04 Ultrazvukový senzorový modul pro měření vzdálenosti 3.3V / 5V">
            <a:extLst>
              <a:ext uri="{FF2B5EF4-FFF2-40B4-BE49-F238E27FC236}">
                <a16:creationId xmlns:a16="http://schemas.microsoft.com/office/drawing/2014/main" id="{154632D2-1D15-4611-5578-6B1A8D07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238499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0797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Řešili jste autonomní pohyb vozítka, volbu směru cesty?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3" name="Zástupný obsah 2">
            <a:extLst>
              <a:ext uri="{FF2B5EF4-FFF2-40B4-BE49-F238E27FC236}">
                <a16:creationId xmlns:a16="http://schemas.microsoft.com/office/drawing/2014/main" id="{13842B21-82F2-F092-6915-015C7118C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972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256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5834" r="6144" b="6781"/>
          <a:stretch/>
        </p:blipFill>
        <p:spPr bwMode="auto">
          <a:xfrm>
            <a:off x="6745152" y="1661584"/>
            <a:ext cx="5049683" cy="51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–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BB8098A-C45F-251B-6702-8B9CFA8E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87" y="1707035"/>
            <a:ext cx="782111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550</Words>
  <Application>Microsoft Office PowerPoint</Application>
  <PresentationFormat>Širokoúhlá obrazovka</PresentationFormat>
  <Paragraphs>92</Paragraphs>
  <Slides>17</Slides>
  <Notes>11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Google Sans</vt:lpstr>
      <vt:lpstr>Söhne</vt:lpstr>
      <vt:lpstr>Motiv Office</vt:lpstr>
      <vt:lpstr>Sonar Car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Co mě projekt naučil?</vt:lpstr>
      <vt:lpstr>Závěr</vt:lpstr>
      <vt:lpstr>Jak pokračovat?</vt:lpstr>
      <vt:lpstr>DĚKUJI ZA POZORNOST</vt:lpstr>
      <vt:lpstr>Video</vt:lpstr>
      <vt:lpstr>Jaké jsou možnosti vašeho mapování (dosah, rozlišení, předpoklady)?</vt:lpstr>
      <vt:lpstr>Co Vás vedlo k výběru ultrazvuku? Proč ne laser?</vt:lpstr>
      <vt:lpstr>Řešili jste autonomní pohyb vozítka, volbu směru cesty?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35</cp:revision>
  <dcterms:created xsi:type="dcterms:W3CDTF">2024-03-26T18:21:30Z</dcterms:created>
  <dcterms:modified xsi:type="dcterms:W3CDTF">2024-05-19T11:23:45Z</dcterms:modified>
</cp:coreProperties>
</file>